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83" r:id="rId5"/>
    <p:sldId id="280" r:id="rId6"/>
    <p:sldId id="265" r:id="rId7"/>
    <p:sldId id="266" r:id="rId8"/>
    <p:sldId id="267" r:id="rId9"/>
    <p:sldId id="272" r:id="rId10"/>
    <p:sldId id="273" r:id="rId11"/>
    <p:sldId id="279" r:id="rId12"/>
    <p:sldId id="278" r:id="rId13"/>
    <p:sldId id="277" r:id="rId14"/>
    <p:sldId id="276" r:id="rId15"/>
    <p:sldId id="281" r:id="rId16"/>
    <p:sldId id="282" r:id="rId17"/>
    <p:sldId id="268" r:id="rId18"/>
    <p:sldId id="269" r:id="rId19"/>
    <p:sldId id="258" r:id="rId20"/>
    <p:sldId id="259" r:id="rId21"/>
    <p:sldId id="261" r:id="rId22"/>
    <p:sldId id="27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889CCC-5BF4-47EF-86E4-31BDB03D858D}" type="datetimeFigureOut">
              <a:rPr lang="en-IN" smtClean="0"/>
              <a:t>21-08-2023</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2714935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89CCC-5BF4-47EF-86E4-31BDB03D858D}" type="datetimeFigureOut">
              <a:rPr lang="en-IN" smtClean="0"/>
              <a:t>21-08-2023</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3018111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89CCC-5BF4-47EF-86E4-31BDB03D858D}" type="datetimeFigureOut">
              <a:rPr lang="en-IN" smtClean="0"/>
              <a:t>21-08-2023</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1A774A-8E39-4908-9E3C-CA01F348833E}"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8318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F889CCC-5BF4-47EF-86E4-31BDB03D858D}" type="datetimeFigureOut">
              <a:rPr lang="en-IN" smtClean="0"/>
              <a:t>21-08-2023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2295007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F889CCC-5BF4-47EF-86E4-31BDB03D858D}" type="datetimeFigureOut">
              <a:rPr lang="en-IN" smtClean="0"/>
              <a:t>21-08-2023</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1A774A-8E39-4908-9E3C-CA01F348833E}"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28660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F889CCC-5BF4-47EF-86E4-31BDB03D858D}" type="datetimeFigureOut">
              <a:rPr lang="en-IN" smtClean="0"/>
              <a:t>21-08-2023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2828574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889CCC-5BF4-47EF-86E4-31BDB03D858D}" type="datetimeFigureOut">
              <a:rPr lang="en-IN" smtClean="0"/>
              <a:t>21-08-2023</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937577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889CCC-5BF4-47EF-86E4-31BDB03D858D}" type="datetimeFigureOut">
              <a:rPr lang="en-IN" smtClean="0"/>
              <a:t>21-08-2023</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3392621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889CCC-5BF4-47EF-86E4-31BDB03D858D}" type="datetimeFigureOut">
              <a:rPr lang="en-IN" smtClean="0"/>
              <a:t>21-08-2023</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1908634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89CCC-5BF4-47EF-86E4-31BDB03D858D}" type="datetimeFigureOut">
              <a:rPr lang="en-IN" smtClean="0"/>
              <a:t>21-08-2023</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255686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889CCC-5BF4-47EF-86E4-31BDB03D858D}" type="datetimeFigureOut">
              <a:rPr lang="en-IN" smtClean="0"/>
              <a:t>21-08-2023</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22313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889CCC-5BF4-47EF-86E4-31BDB03D858D}" type="datetimeFigureOut">
              <a:rPr lang="en-IN" smtClean="0"/>
              <a:t>21-08-2023</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3428690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889CCC-5BF4-47EF-86E4-31BDB03D858D}" type="datetimeFigureOut">
              <a:rPr lang="en-IN" smtClean="0"/>
              <a:t>21-08-2023</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403043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889CCC-5BF4-47EF-86E4-31BDB03D858D}" type="datetimeFigureOut">
              <a:rPr lang="en-IN" smtClean="0"/>
              <a:t>21-08-2023</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4096837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889CCC-5BF4-47EF-86E4-31BDB03D858D}" type="datetimeFigureOut">
              <a:rPr lang="en-IN" smtClean="0"/>
              <a:t>21-08-2023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2027050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889CCC-5BF4-47EF-86E4-31BDB03D858D}" type="datetimeFigureOut">
              <a:rPr lang="en-IN" smtClean="0"/>
              <a:t>21-08-2023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1A774A-8E39-4908-9E3C-CA01F348833E}" type="slidenum">
              <a:rPr lang="en-IN" smtClean="0"/>
              <a:t>‹#›</a:t>
            </a:fld>
            <a:endParaRPr lang="en-IN"/>
          </a:p>
        </p:txBody>
      </p:sp>
    </p:spTree>
    <p:extLst>
      <p:ext uri="{BB962C8B-B14F-4D97-AF65-F5344CB8AC3E}">
        <p14:creationId xmlns:p14="http://schemas.microsoft.com/office/powerpoint/2010/main" val="301029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F889CCC-5BF4-47EF-86E4-31BDB03D858D}" type="datetimeFigureOut">
              <a:rPr lang="en-IN" smtClean="0"/>
              <a:t>21-08-2023</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01A774A-8E39-4908-9E3C-CA01F348833E}" type="slidenum">
              <a:rPr lang="en-IN" smtClean="0"/>
              <a:t>‹#›</a:t>
            </a:fld>
            <a:endParaRPr lang="en-IN"/>
          </a:p>
        </p:txBody>
      </p:sp>
    </p:spTree>
    <p:extLst>
      <p:ext uri="{BB962C8B-B14F-4D97-AF65-F5344CB8AC3E}">
        <p14:creationId xmlns:p14="http://schemas.microsoft.com/office/powerpoint/2010/main" val="1966932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23CB1-9B53-4BE3-2ECF-F5F30916B3EF}"/>
              </a:ext>
            </a:extLst>
          </p:cNvPr>
          <p:cNvSpPr>
            <a:spLocks noGrp="1"/>
          </p:cNvSpPr>
          <p:nvPr>
            <p:ph type="title"/>
          </p:nvPr>
        </p:nvSpPr>
        <p:spPr/>
        <p:txBody>
          <a:bodyPr>
            <a:normAutofit/>
          </a:bodyPr>
          <a:lstStyle/>
          <a:p>
            <a:pPr algn="ctr"/>
            <a:r>
              <a:rPr lang="en-US" sz="4400" b="1" dirty="0"/>
              <a:t>Good Governance</a:t>
            </a:r>
            <a:endParaRPr lang="en-IN" sz="4400" b="1" dirty="0"/>
          </a:p>
        </p:txBody>
      </p:sp>
      <p:sp>
        <p:nvSpPr>
          <p:cNvPr id="3" name="Subtitle 2">
            <a:extLst>
              <a:ext uri="{FF2B5EF4-FFF2-40B4-BE49-F238E27FC236}">
                <a16:creationId xmlns:a16="http://schemas.microsoft.com/office/drawing/2014/main" id="{6C9F8143-4C95-5E9F-1CFF-794387B48B64}"/>
              </a:ext>
            </a:extLst>
          </p:cNvPr>
          <p:cNvSpPr>
            <a:spLocks noGrp="1"/>
          </p:cNvSpPr>
          <p:nvPr>
            <p:ph idx="1"/>
          </p:nvPr>
        </p:nvSpPr>
        <p:spPr/>
        <p:txBody>
          <a:bodyPr>
            <a:normAutofit/>
          </a:bodyPr>
          <a:lstStyle/>
          <a:p>
            <a:pPr marL="0" indent="0" algn="l">
              <a:buNone/>
            </a:pPr>
            <a:r>
              <a:rPr lang="en-US" sz="3200" i="0" dirty="0">
                <a:solidFill>
                  <a:srgbClr val="4D5156"/>
                </a:solidFill>
                <a:effectLst/>
                <a:latin typeface="Times New Roman" panose="02020603050405020304" pitchFamily="18" charset="0"/>
                <a:cs typeface="Times New Roman" panose="02020603050405020304" pitchFamily="18" charset="0"/>
              </a:rPr>
              <a:t>Governance refers to </a:t>
            </a:r>
            <a:r>
              <a:rPr lang="en-US" sz="3200" i="0" dirty="0">
                <a:solidFill>
                  <a:srgbClr val="040C28"/>
                </a:solidFill>
                <a:effectLst/>
                <a:latin typeface="Times New Roman" panose="02020603050405020304" pitchFamily="18" charset="0"/>
                <a:cs typeface="Times New Roman" panose="02020603050405020304" pitchFamily="18" charset="0"/>
              </a:rPr>
              <a:t>all processes of governing, the institutions, processes and practices through which issues of common concern are decided upon and regulated</a:t>
            </a:r>
            <a:r>
              <a:rPr lang="en-US" sz="3200" i="0" dirty="0">
                <a:solidFill>
                  <a:srgbClr val="4D5156"/>
                </a:solidFill>
                <a:effectLst/>
                <a:latin typeface="Times New Roman" panose="02020603050405020304" pitchFamily="18" charset="0"/>
                <a:cs typeface="Times New Roman" panose="02020603050405020304" pitchFamily="18" charset="0"/>
              </a:rPr>
              <a:t>. Good governance adds a normative or evaluative attribute to the process of governing.</a:t>
            </a:r>
            <a:endParaRPr lang="en-I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3939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9DFA-080C-78B8-3149-B6C623E97010}"/>
              </a:ext>
            </a:extLst>
          </p:cNvPr>
          <p:cNvSpPr>
            <a:spLocks noGrp="1"/>
          </p:cNvSpPr>
          <p:nvPr>
            <p:ph type="title"/>
          </p:nvPr>
        </p:nvSpPr>
        <p:spPr/>
        <p:txBody>
          <a:bodyPr>
            <a:normAutofit/>
          </a:bodyPr>
          <a:lstStyle/>
          <a:p>
            <a:pPr algn="ctr"/>
            <a:r>
              <a:rPr lang="en-US" sz="4000" b="1" dirty="0"/>
              <a:t>CSC (Common Service Centers)</a:t>
            </a:r>
            <a:endParaRPr lang="en-IN" sz="4000" b="1" dirty="0"/>
          </a:p>
        </p:txBody>
      </p:sp>
      <p:sp>
        <p:nvSpPr>
          <p:cNvPr id="3" name="Content Placeholder 2">
            <a:extLst>
              <a:ext uri="{FF2B5EF4-FFF2-40B4-BE49-F238E27FC236}">
                <a16:creationId xmlns:a16="http://schemas.microsoft.com/office/drawing/2014/main" id="{F7B5CD09-7ABE-CACC-3EB9-0C7F1F48C893}"/>
              </a:ext>
            </a:extLst>
          </p:cNvPr>
          <p:cNvSpPr>
            <a:spLocks noGrp="1"/>
          </p:cNvSpPr>
          <p:nvPr>
            <p:ph idx="1"/>
          </p:nvPr>
        </p:nvSpPr>
        <p:spPr/>
        <p:txBody>
          <a:bodyPr>
            <a:normAutofit/>
          </a:bodyPr>
          <a:lstStyle/>
          <a:p>
            <a:r>
              <a:rPr lang="en-US" sz="2800" b="0" i="0" dirty="0">
                <a:solidFill>
                  <a:srgbClr val="4D5156"/>
                </a:solidFill>
                <a:effectLst/>
                <a:latin typeface="Google Sans"/>
              </a:rPr>
              <a:t>Common Service Centers (CSC) scheme </a:t>
            </a:r>
            <a:r>
              <a:rPr lang="en-US" sz="2800" b="0" i="0" dirty="0">
                <a:solidFill>
                  <a:srgbClr val="040C28"/>
                </a:solidFill>
                <a:effectLst/>
                <a:latin typeface="Google Sans"/>
              </a:rPr>
              <a:t>provides a centralized collaborative framework for delivery of services to citizens through CSCs, besides ensuring systemic viability and sustainability of the Scheme</a:t>
            </a:r>
            <a:r>
              <a:rPr lang="en-US" sz="2800" b="0" i="0" dirty="0">
                <a:solidFill>
                  <a:srgbClr val="4D5156"/>
                </a:solidFill>
                <a:effectLst/>
                <a:latin typeface="Google Sans"/>
              </a:rPr>
              <a:t>.</a:t>
            </a:r>
            <a:endParaRPr lang="en-IN" sz="2800" dirty="0"/>
          </a:p>
        </p:txBody>
      </p:sp>
    </p:spTree>
    <p:extLst>
      <p:ext uri="{BB962C8B-B14F-4D97-AF65-F5344CB8AC3E}">
        <p14:creationId xmlns:p14="http://schemas.microsoft.com/office/powerpoint/2010/main" val="2223414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01CA6-E18B-C97D-AC1D-6CB795B7251F}"/>
              </a:ext>
            </a:extLst>
          </p:cNvPr>
          <p:cNvSpPr>
            <a:spLocks noGrp="1"/>
          </p:cNvSpPr>
          <p:nvPr>
            <p:ph type="title"/>
          </p:nvPr>
        </p:nvSpPr>
        <p:spPr/>
        <p:txBody>
          <a:bodyPr/>
          <a:lstStyle/>
          <a:p>
            <a:pPr algn="ctr"/>
            <a:r>
              <a:rPr lang="en-US" b="1" dirty="0"/>
              <a:t>DIGI Dost and DIGI </a:t>
            </a:r>
            <a:r>
              <a:rPr lang="en-US" b="1" dirty="0" err="1"/>
              <a:t>Sahayak</a:t>
            </a:r>
            <a:r>
              <a:rPr lang="en-US" b="1" dirty="0"/>
              <a:t> </a:t>
            </a:r>
            <a:endParaRPr lang="en-IN" b="1" dirty="0"/>
          </a:p>
        </p:txBody>
      </p:sp>
      <p:sp>
        <p:nvSpPr>
          <p:cNvPr id="3" name="Content Placeholder 2">
            <a:extLst>
              <a:ext uri="{FF2B5EF4-FFF2-40B4-BE49-F238E27FC236}">
                <a16:creationId xmlns:a16="http://schemas.microsoft.com/office/drawing/2014/main" id="{D5A22ED5-8D9B-803B-142C-FA155314601B}"/>
              </a:ext>
            </a:extLst>
          </p:cNvPr>
          <p:cNvSpPr>
            <a:spLocks noGrp="1"/>
          </p:cNvSpPr>
          <p:nvPr>
            <p:ph idx="1"/>
          </p:nvPr>
        </p:nvSpPr>
        <p:spPr/>
        <p:txBody>
          <a:bodyPr>
            <a:normAutofit/>
          </a:bodyPr>
          <a:lstStyle/>
          <a:p>
            <a:r>
              <a:rPr lang="en-US" sz="3200" b="0" i="0" dirty="0">
                <a:solidFill>
                  <a:srgbClr val="202124"/>
                </a:solidFill>
                <a:effectLst/>
                <a:latin typeface="Google Sans"/>
              </a:rPr>
              <a:t>Digi-Dost (</a:t>
            </a:r>
            <a:r>
              <a:rPr lang="en-US" sz="3200" b="0" i="0" dirty="0">
                <a:solidFill>
                  <a:srgbClr val="040C28"/>
                </a:solidFill>
                <a:effectLst/>
                <a:latin typeface="Google Sans"/>
              </a:rPr>
              <a:t>Doorstep delivery of services</a:t>
            </a:r>
            <a:r>
              <a:rPr lang="en-US" sz="3200" b="0" i="0" dirty="0">
                <a:solidFill>
                  <a:srgbClr val="202124"/>
                </a:solidFill>
                <a:effectLst/>
                <a:latin typeface="Google Sans"/>
              </a:rPr>
              <a:t>), CSC-Aadhaar Seva </a:t>
            </a:r>
            <a:r>
              <a:rPr lang="en-US" sz="3200" b="0" i="0" dirty="0" err="1">
                <a:solidFill>
                  <a:srgbClr val="202124"/>
                </a:solidFill>
                <a:effectLst/>
                <a:latin typeface="Google Sans"/>
              </a:rPr>
              <a:t>Kendras</a:t>
            </a:r>
            <a:r>
              <a:rPr lang="en-US" sz="3200" b="0" i="0" dirty="0">
                <a:solidFill>
                  <a:srgbClr val="202124"/>
                </a:solidFill>
                <a:effectLst/>
                <a:latin typeface="Google Sans"/>
              </a:rPr>
              <a:t> at Block Level, on-boarding of 300 services on auto appeal system and Digi </a:t>
            </a:r>
            <a:r>
              <a:rPr lang="en-US" sz="3200" b="0" i="0" dirty="0" err="1">
                <a:solidFill>
                  <a:srgbClr val="202124"/>
                </a:solidFill>
                <a:effectLst/>
                <a:latin typeface="Google Sans"/>
              </a:rPr>
              <a:t>Sahayak</a:t>
            </a:r>
            <a:r>
              <a:rPr lang="en-US" sz="3200" b="0" i="0" dirty="0">
                <a:solidFill>
                  <a:srgbClr val="202124"/>
                </a:solidFill>
                <a:effectLst/>
                <a:latin typeface="Google Sans"/>
              </a:rPr>
              <a:t>, a multilingual chatbot will provide improved citizen-centric services to the people</a:t>
            </a:r>
            <a:endParaRPr lang="en-IN" sz="3200" dirty="0"/>
          </a:p>
        </p:txBody>
      </p:sp>
    </p:spTree>
    <p:extLst>
      <p:ext uri="{BB962C8B-B14F-4D97-AF65-F5344CB8AC3E}">
        <p14:creationId xmlns:p14="http://schemas.microsoft.com/office/powerpoint/2010/main" val="100354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DD333-A280-1E52-5B89-35512E3B219C}"/>
              </a:ext>
            </a:extLst>
          </p:cNvPr>
          <p:cNvSpPr>
            <a:spLocks noGrp="1"/>
          </p:cNvSpPr>
          <p:nvPr>
            <p:ph type="title"/>
          </p:nvPr>
        </p:nvSpPr>
        <p:spPr/>
        <p:txBody>
          <a:bodyPr>
            <a:normAutofit/>
          </a:bodyPr>
          <a:lstStyle/>
          <a:p>
            <a:pPr algn="ctr"/>
            <a:r>
              <a:rPr lang="en-US" sz="4000" b="1" dirty="0"/>
              <a:t>Mission </a:t>
            </a:r>
            <a:r>
              <a:rPr lang="en-US" sz="4000" b="1" dirty="0" err="1"/>
              <a:t>Karmayogi</a:t>
            </a:r>
            <a:endParaRPr lang="en-IN" sz="4000" b="1" dirty="0"/>
          </a:p>
        </p:txBody>
      </p:sp>
      <p:sp>
        <p:nvSpPr>
          <p:cNvPr id="3" name="Content Placeholder 2">
            <a:extLst>
              <a:ext uri="{FF2B5EF4-FFF2-40B4-BE49-F238E27FC236}">
                <a16:creationId xmlns:a16="http://schemas.microsoft.com/office/drawing/2014/main" id="{882B9DC8-26CB-EE32-E343-3A22F30C23D1}"/>
              </a:ext>
            </a:extLst>
          </p:cNvPr>
          <p:cNvSpPr>
            <a:spLocks noGrp="1"/>
          </p:cNvSpPr>
          <p:nvPr>
            <p:ph idx="1"/>
          </p:nvPr>
        </p:nvSpPr>
        <p:spPr/>
        <p:txBody>
          <a:bodyPr>
            <a:normAutofit/>
          </a:bodyPr>
          <a:lstStyle/>
          <a:p>
            <a:r>
              <a:rPr lang="en-US" sz="2800" b="0" i="0" dirty="0">
                <a:solidFill>
                  <a:srgbClr val="202124"/>
                </a:solidFill>
                <a:effectLst/>
                <a:latin typeface="Google Sans"/>
              </a:rPr>
              <a:t>In September 2020, Government of India has launched Mission </a:t>
            </a:r>
            <a:r>
              <a:rPr lang="en-US" sz="2800" b="0" i="0" dirty="0" err="1">
                <a:solidFill>
                  <a:srgbClr val="202124"/>
                </a:solidFill>
                <a:effectLst/>
                <a:latin typeface="Google Sans"/>
              </a:rPr>
              <a:t>Karmayogi</a:t>
            </a:r>
            <a:r>
              <a:rPr lang="en-US" sz="2800" b="0" i="0" dirty="0">
                <a:solidFill>
                  <a:srgbClr val="202124"/>
                </a:solidFill>
                <a:effectLst/>
                <a:latin typeface="Google Sans"/>
              </a:rPr>
              <a:t> a National Programme for Civil Services Capacity Building (NPCSCP). The programme aims at building a future-ready civil service with the right attitude, skills and knowledge, aligned to the vision of New India.</a:t>
            </a:r>
            <a:endParaRPr lang="en-IN" sz="2800" dirty="0"/>
          </a:p>
        </p:txBody>
      </p:sp>
    </p:spTree>
    <p:extLst>
      <p:ext uri="{BB962C8B-B14F-4D97-AF65-F5344CB8AC3E}">
        <p14:creationId xmlns:p14="http://schemas.microsoft.com/office/powerpoint/2010/main" val="2148220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B5D9-F63D-153E-75F0-C298AF033094}"/>
              </a:ext>
            </a:extLst>
          </p:cNvPr>
          <p:cNvSpPr>
            <a:spLocks noGrp="1"/>
          </p:cNvSpPr>
          <p:nvPr>
            <p:ph type="title"/>
          </p:nvPr>
        </p:nvSpPr>
        <p:spPr/>
        <p:txBody>
          <a:bodyPr/>
          <a:lstStyle/>
          <a:p>
            <a:pPr algn="ctr"/>
            <a:r>
              <a:rPr lang="en-US" b="1" dirty="0"/>
              <a:t>E-Compendium</a:t>
            </a:r>
            <a:endParaRPr lang="en-IN" b="1" dirty="0"/>
          </a:p>
        </p:txBody>
      </p:sp>
      <p:sp>
        <p:nvSpPr>
          <p:cNvPr id="3" name="Content Placeholder 2">
            <a:extLst>
              <a:ext uri="{FF2B5EF4-FFF2-40B4-BE49-F238E27FC236}">
                <a16:creationId xmlns:a16="http://schemas.microsoft.com/office/drawing/2014/main" id="{26CEB225-05AC-E102-5F49-2616CA7A3DC7}"/>
              </a:ext>
            </a:extLst>
          </p:cNvPr>
          <p:cNvSpPr>
            <a:spLocks noGrp="1"/>
          </p:cNvSpPr>
          <p:nvPr>
            <p:ph idx="1"/>
          </p:nvPr>
        </p:nvSpPr>
        <p:spPr/>
        <p:txBody>
          <a:bodyPr>
            <a:normAutofit/>
          </a:bodyPr>
          <a:lstStyle/>
          <a:p>
            <a:r>
              <a:rPr lang="en-US" sz="2800" dirty="0"/>
              <a:t>E-Compendium portal having list of completed works and are put in public domain.</a:t>
            </a:r>
            <a:endParaRPr lang="en-IN" sz="2800" dirty="0"/>
          </a:p>
        </p:txBody>
      </p:sp>
    </p:spTree>
    <p:extLst>
      <p:ext uri="{BB962C8B-B14F-4D97-AF65-F5344CB8AC3E}">
        <p14:creationId xmlns:p14="http://schemas.microsoft.com/office/powerpoint/2010/main" val="2635767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2F374-C79F-7494-C7DF-AF3323F4619C}"/>
              </a:ext>
            </a:extLst>
          </p:cNvPr>
          <p:cNvSpPr>
            <a:spLocks noGrp="1"/>
          </p:cNvSpPr>
          <p:nvPr>
            <p:ph type="title"/>
          </p:nvPr>
        </p:nvSpPr>
        <p:spPr/>
        <p:txBody>
          <a:bodyPr>
            <a:normAutofit/>
          </a:bodyPr>
          <a:lstStyle/>
          <a:p>
            <a:pPr algn="ctr"/>
            <a:r>
              <a:rPr lang="en-US" sz="4000" b="1" dirty="0"/>
              <a:t>Digitization of Land Records</a:t>
            </a:r>
            <a:endParaRPr lang="en-IN" sz="4000" b="1" dirty="0"/>
          </a:p>
        </p:txBody>
      </p:sp>
      <p:sp>
        <p:nvSpPr>
          <p:cNvPr id="3" name="Content Placeholder 2">
            <a:extLst>
              <a:ext uri="{FF2B5EF4-FFF2-40B4-BE49-F238E27FC236}">
                <a16:creationId xmlns:a16="http://schemas.microsoft.com/office/drawing/2014/main" id="{3B26E960-1C48-C18D-19F0-6013D89D66CF}"/>
              </a:ext>
            </a:extLst>
          </p:cNvPr>
          <p:cNvSpPr>
            <a:spLocks noGrp="1"/>
          </p:cNvSpPr>
          <p:nvPr>
            <p:ph idx="1"/>
          </p:nvPr>
        </p:nvSpPr>
        <p:spPr/>
        <p:txBody>
          <a:bodyPr>
            <a:normAutofit/>
          </a:bodyPr>
          <a:lstStyle/>
          <a:p>
            <a:r>
              <a:rPr lang="en-US" sz="2400" dirty="0"/>
              <a:t>The Digital India Land Records Modernization Programme (DILRMP) is launched by Government of India in August 2008-09, aimed to modernize management of land records, minimize scope of land/property disputes, enhance transparency in the land records maintenance system, and facilitate moving eventually towards guaranteed conclusive titles to immovable properties in the country.</a:t>
            </a:r>
            <a:endParaRPr lang="en-IN" sz="2400" dirty="0"/>
          </a:p>
        </p:txBody>
      </p:sp>
    </p:spTree>
    <p:extLst>
      <p:ext uri="{BB962C8B-B14F-4D97-AF65-F5344CB8AC3E}">
        <p14:creationId xmlns:p14="http://schemas.microsoft.com/office/powerpoint/2010/main" val="1259297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6B538-408D-5643-352B-E6209A4FCB34}"/>
              </a:ext>
            </a:extLst>
          </p:cNvPr>
          <p:cNvSpPr>
            <a:spLocks noGrp="1"/>
          </p:cNvSpPr>
          <p:nvPr>
            <p:ph type="title"/>
          </p:nvPr>
        </p:nvSpPr>
        <p:spPr/>
        <p:txBody>
          <a:bodyPr/>
          <a:lstStyle/>
          <a:p>
            <a:pPr algn="ctr"/>
            <a:r>
              <a:rPr lang="en-US" b="1" dirty="0"/>
              <a:t>B2V (Back to Village)</a:t>
            </a:r>
            <a:endParaRPr lang="en-IN" b="1" dirty="0"/>
          </a:p>
        </p:txBody>
      </p:sp>
      <p:sp>
        <p:nvSpPr>
          <p:cNvPr id="3" name="Content Placeholder 2">
            <a:extLst>
              <a:ext uri="{FF2B5EF4-FFF2-40B4-BE49-F238E27FC236}">
                <a16:creationId xmlns:a16="http://schemas.microsoft.com/office/drawing/2014/main" id="{9D5AA704-83DA-2E3A-BEBC-8C240A5CE646}"/>
              </a:ext>
            </a:extLst>
          </p:cNvPr>
          <p:cNvSpPr>
            <a:spLocks noGrp="1"/>
          </p:cNvSpPr>
          <p:nvPr>
            <p:ph idx="1"/>
          </p:nvPr>
        </p:nvSpPr>
        <p:spPr/>
        <p:txBody>
          <a:bodyPr>
            <a:normAutofit/>
          </a:bodyPr>
          <a:lstStyle/>
          <a:p>
            <a:r>
              <a:rPr lang="en-US" sz="2800" dirty="0"/>
              <a:t>Back to Village program is aimed to involve the citizens of the state and government officials in a joint effort to deliver the mission, to achieve equitable devolvement.</a:t>
            </a:r>
            <a:endParaRPr lang="en-IN" sz="2800" dirty="0"/>
          </a:p>
        </p:txBody>
      </p:sp>
    </p:spTree>
    <p:extLst>
      <p:ext uri="{BB962C8B-B14F-4D97-AF65-F5344CB8AC3E}">
        <p14:creationId xmlns:p14="http://schemas.microsoft.com/office/powerpoint/2010/main" val="152599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5C5D3-11BE-D36F-E4C7-34E707FB4C74}"/>
              </a:ext>
            </a:extLst>
          </p:cNvPr>
          <p:cNvSpPr>
            <a:spLocks noGrp="1"/>
          </p:cNvSpPr>
          <p:nvPr>
            <p:ph type="title"/>
          </p:nvPr>
        </p:nvSpPr>
        <p:spPr/>
        <p:txBody>
          <a:bodyPr/>
          <a:lstStyle/>
          <a:p>
            <a:pPr algn="ctr"/>
            <a:r>
              <a:rPr lang="en-US" b="1" dirty="0"/>
              <a:t>JK-IGRAMS</a:t>
            </a:r>
            <a:endParaRPr lang="en-IN" b="1" dirty="0"/>
          </a:p>
        </p:txBody>
      </p:sp>
      <p:sp>
        <p:nvSpPr>
          <p:cNvPr id="3" name="Content Placeholder 2">
            <a:extLst>
              <a:ext uri="{FF2B5EF4-FFF2-40B4-BE49-F238E27FC236}">
                <a16:creationId xmlns:a16="http://schemas.microsoft.com/office/drawing/2014/main" id="{FA690DFC-89A9-58B4-3C68-7B6CFA02FADE}"/>
              </a:ext>
            </a:extLst>
          </p:cNvPr>
          <p:cNvSpPr>
            <a:spLocks noGrp="1"/>
          </p:cNvSpPr>
          <p:nvPr>
            <p:ph idx="1"/>
          </p:nvPr>
        </p:nvSpPr>
        <p:spPr/>
        <p:txBody>
          <a:bodyPr>
            <a:normAutofit/>
          </a:bodyPr>
          <a:lstStyle/>
          <a:p>
            <a:r>
              <a:rPr lang="en-US" sz="2000" dirty="0"/>
              <a:t>This portal has been developed to enable citizens to register their grievances and seek redress/ answers from the concerned departments. Though it has existed for past few years, an attempt has now been made to provide a single window for lodging; channelizing and tracking the grievances by integrating it with Govt. of India's CPGRAMS on top and District Grievance Cells of all 20 districts at bottom. Further, toll-free Call Centers have been set up for providing an alternate medium to the citizens to register their grievance at district level.</a:t>
            </a:r>
            <a:endParaRPr lang="en-IN" sz="2000" dirty="0"/>
          </a:p>
        </p:txBody>
      </p:sp>
    </p:spTree>
    <p:extLst>
      <p:ext uri="{BB962C8B-B14F-4D97-AF65-F5344CB8AC3E}">
        <p14:creationId xmlns:p14="http://schemas.microsoft.com/office/powerpoint/2010/main" val="3304521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F5A0A-D33C-888A-FABF-296CC6F6AD65}"/>
              </a:ext>
            </a:extLst>
          </p:cNvPr>
          <p:cNvSpPr>
            <a:spLocks noGrp="1"/>
          </p:cNvSpPr>
          <p:nvPr>
            <p:ph type="title"/>
          </p:nvPr>
        </p:nvSpPr>
        <p:spPr/>
        <p:txBody>
          <a:bodyPr>
            <a:normAutofit fontScale="90000"/>
          </a:bodyPr>
          <a:lstStyle/>
          <a:p>
            <a:r>
              <a:rPr lang="en-US" b="1" dirty="0"/>
              <a:t>BEAMS (Budget Estimation Allocation Monitoring System)</a:t>
            </a:r>
            <a:br>
              <a:rPr lang="en-US" dirty="0"/>
            </a:br>
            <a:endParaRPr lang="en-IN" dirty="0"/>
          </a:p>
        </p:txBody>
      </p:sp>
      <p:sp>
        <p:nvSpPr>
          <p:cNvPr id="3" name="Content Placeholder 2">
            <a:extLst>
              <a:ext uri="{FF2B5EF4-FFF2-40B4-BE49-F238E27FC236}">
                <a16:creationId xmlns:a16="http://schemas.microsoft.com/office/drawing/2014/main" id="{2E6CBD24-42B1-2586-C15E-EE1D63E48282}"/>
              </a:ext>
            </a:extLst>
          </p:cNvPr>
          <p:cNvSpPr>
            <a:spLocks noGrp="1"/>
          </p:cNvSpPr>
          <p:nvPr>
            <p:ph idx="1"/>
          </p:nvPr>
        </p:nvSpPr>
        <p:spPr/>
        <p:txBody>
          <a:bodyPr>
            <a:normAutofit/>
          </a:bodyPr>
          <a:lstStyle/>
          <a:p>
            <a:r>
              <a:rPr lang="en-US" sz="3600" b="0" i="0" dirty="0">
                <a:solidFill>
                  <a:srgbClr val="202124"/>
                </a:solidFill>
                <a:effectLst/>
                <a:latin typeface="Google Sans"/>
              </a:rPr>
              <a:t>The BEAMS web portal hosting all the works being executed in the UT is designed </a:t>
            </a:r>
            <a:r>
              <a:rPr lang="en-US" sz="3600" b="0" i="0" dirty="0">
                <a:solidFill>
                  <a:srgbClr val="040C28"/>
                </a:solidFill>
                <a:effectLst/>
                <a:latin typeface="Google Sans"/>
              </a:rPr>
              <a:t>to capture the flow of funds to each individual project under execution on a real-time basis</a:t>
            </a:r>
            <a:r>
              <a:rPr lang="en-US" sz="3600" b="0" i="0" dirty="0">
                <a:solidFill>
                  <a:srgbClr val="202124"/>
                </a:solidFill>
                <a:effectLst/>
                <a:latin typeface="Google Sans"/>
              </a:rPr>
              <a:t>.</a:t>
            </a:r>
            <a:endParaRPr lang="en-IN" sz="3600" dirty="0"/>
          </a:p>
        </p:txBody>
      </p:sp>
    </p:spTree>
    <p:extLst>
      <p:ext uri="{BB962C8B-B14F-4D97-AF65-F5344CB8AC3E}">
        <p14:creationId xmlns:p14="http://schemas.microsoft.com/office/powerpoint/2010/main" val="1513898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57E3D-E46C-25B3-DC34-5F2A82B59822}"/>
              </a:ext>
            </a:extLst>
          </p:cNvPr>
          <p:cNvSpPr>
            <a:spLocks noGrp="1"/>
          </p:cNvSpPr>
          <p:nvPr>
            <p:ph type="title"/>
          </p:nvPr>
        </p:nvSpPr>
        <p:spPr>
          <a:xfrm>
            <a:off x="1757680" y="624110"/>
            <a:ext cx="10027920" cy="1280890"/>
          </a:xfrm>
        </p:spPr>
        <p:txBody>
          <a:bodyPr>
            <a:normAutofit/>
          </a:bodyPr>
          <a:lstStyle/>
          <a:p>
            <a:r>
              <a:rPr lang="en-US" sz="3200" b="1" dirty="0"/>
              <a:t>EPM (Employee Performance Monitoring Portal)</a:t>
            </a:r>
            <a:endParaRPr lang="en-IN" sz="3200" b="1" dirty="0"/>
          </a:p>
        </p:txBody>
      </p:sp>
      <p:sp>
        <p:nvSpPr>
          <p:cNvPr id="3" name="Content Placeholder 2">
            <a:extLst>
              <a:ext uri="{FF2B5EF4-FFF2-40B4-BE49-F238E27FC236}">
                <a16:creationId xmlns:a16="http://schemas.microsoft.com/office/drawing/2014/main" id="{CE91F5D5-04F2-4D40-DE7C-B41AAEC9C41B}"/>
              </a:ext>
            </a:extLst>
          </p:cNvPr>
          <p:cNvSpPr>
            <a:spLocks noGrp="1"/>
          </p:cNvSpPr>
          <p:nvPr>
            <p:ph idx="1"/>
          </p:nvPr>
        </p:nvSpPr>
        <p:spPr/>
        <p:txBody>
          <a:bodyPr>
            <a:normAutofit/>
          </a:bodyPr>
          <a:lstStyle/>
          <a:p>
            <a:r>
              <a:rPr lang="en-US" sz="3200" b="0" i="0" dirty="0">
                <a:solidFill>
                  <a:srgbClr val="202124"/>
                </a:solidFill>
                <a:effectLst/>
                <a:latin typeface="Google Sans"/>
              </a:rPr>
              <a:t>J&amp;K Employees Performance Monitoring Portal. (EPM) http://epm.jk.gov.in. This portal has been designed to capture the monthly work performance of the employees and officers of the Government of Jammu &amp; Kashmir and the appraisal thereof by their respective Reporting / Controlling Officers.</a:t>
            </a:r>
            <a:endParaRPr lang="en-IN" sz="3200" dirty="0"/>
          </a:p>
        </p:txBody>
      </p:sp>
    </p:spTree>
    <p:extLst>
      <p:ext uri="{BB962C8B-B14F-4D97-AF65-F5344CB8AC3E}">
        <p14:creationId xmlns:p14="http://schemas.microsoft.com/office/powerpoint/2010/main" val="3248804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300E2-D5AE-F496-7880-9840EC4A743D}"/>
              </a:ext>
            </a:extLst>
          </p:cNvPr>
          <p:cNvSpPr>
            <a:spLocks noGrp="1"/>
          </p:cNvSpPr>
          <p:nvPr>
            <p:ph type="title"/>
          </p:nvPr>
        </p:nvSpPr>
        <p:spPr>
          <a:xfrm>
            <a:off x="2592925" y="624110"/>
            <a:ext cx="7048915" cy="1280890"/>
          </a:xfrm>
        </p:spPr>
        <p:txBody>
          <a:bodyPr/>
          <a:lstStyle/>
          <a:p>
            <a:pPr algn="ctr"/>
            <a:r>
              <a:rPr lang="en-US" b="1" dirty="0"/>
              <a:t>E-Office</a:t>
            </a:r>
            <a:endParaRPr lang="en-IN" b="1" dirty="0"/>
          </a:p>
        </p:txBody>
      </p:sp>
      <p:sp>
        <p:nvSpPr>
          <p:cNvPr id="3" name="Content Placeholder 2">
            <a:extLst>
              <a:ext uri="{FF2B5EF4-FFF2-40B4-BE49-F238E27FC236}">
                <a16:creationId xmlns:a16="http://schemas.microsoft.com/office/drawing/2014/main" id="{EA0C7A98-4953-77CF-2C52-A023D1444DAC}"/>
              </a:ext>
            </a:extLst>
          </p:cNvPr>
          <p:cNvSpPr>
            <a:spLocks noGrp="1"/>
          </p:cNvSpPr>
          <p:nvPr>
            <p:ph idx="1"/>
          </p:nvPr>
        </p:nvSpPr>
        <p:spPr>
          <a:xfrm>
            <a:off x="838200" y="1361440"/>
            <a:ext cx="10515600" cy="4815523"/>
          </a:xfrm>
        </p:spPr>
        <p:txBody>
          <a:bodyPr>
            <a:normAutofit fontScale="70000" lnSpcReduction="20000"/>
          </a:bodyPr>
          <a:lstStyle/>
          <a:p>
            <a:pPr marL="0" indent="0">
              <a:buNone/>
            </a:pPr>
            <a:br>
              <a:rPr lang="en-US" sz="2400" dirty="0">
                <a:latin typeface="Calibri" panose="020F0502020204030204" pitchFamily="34" charset="0"/>
                <a:ea typeface="Calibri" panose="020F0502020204030204" pitchFamily="34" charset="0"/>
                <a:cs typeface="Calibri" panose="020F0502020204030204" pitchFamily="34" charset="0"/>
              </a:rPr>
            </a:br>
            <a:r>
              <a:rPr lang="en-US" sz="29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The e-office </a:t>
            </a:r>
            <a:r>
              <a:rPr lang="en-US" sz="2900" dirty="0">
                <a:solidFill>
                  <a:srgbClr val="333333"/>
                </a:solidFill>
                <a:latin typeface="Calibri" panose="020F0502020204030204" pitchFamily="34" charset="0"/>
                <a:ea typeface="Calibri" panose="020F0502020204030204" pitchFamily="34" charset="0"/>
                <a:cs typeface="Calibri" panose="020F0502020204030204" pitchFamily="34" charset="0"/>
              </a:rPr>
              <a:t>has revolutionized the  way our </a:t>
            </a:r>
            <a:r>
              <a:rPr lang="en-US" sz="29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offices  should be run . It is aimed at  simplifying the process  and  making the system  more responsive, effective and transparent. Its layout has been designed to make it usable at all levels. It brings together the independent functions and systems under a single framework.</a:t>
            </a:r>
          </a:p>
          <a:p>
            <a:pPr marL="0" indent="0">
              <a:buNone/>
            </a:pPr>
            <a:endParaRPr lang="en-US" sz="24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endParaRPr>
          </a:p>
          <a:p>
            <a:pPr algn="l">
              <a:buFont typeface="Arial" panose="020B0604020202020204" pitchFamily="34" charset="0"/>
              <a:buChar char="•"/>
            </a:pPr>
            <a:r>
              <a:rPr lang="en-US" sz="2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Enhance transparency – files can be tracked and their status is known to all at all times</a:t>
            </a:r>
          </a:p>
          <a:p>
            <a:pPr algn="l">
              <a:buFont typeface="Arial" panose="020B0604020202020204" pitchFamily="34" charset="0"/>
              <a:buChar char="•"/>
            </a:pPr>
            <a:r>
              <a:rPr lang="en-US" sz="2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Increase accountability – the responsibility of quality and speed of decision making is easier to monitor.</a:t>
            </a:r>
          </a:p>
          <a:p>
            <a:pPr algn="l">
              <a:buFont typeface="Arial" panose="020B0604020202020204" pitchFamily="34" charset="0"/>
              <a:buChar char="•"/>
            </a:pPr>
            <a:r>
              <a:rPr lang="en-US" sz="2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Assure data security and data integrity.</a:t>
            </a:r>
          </a:p>
          <a:p>
            <a:pPr algn="l">
              <a:buFont typeface="Arial" panose="020B0604020202020204" pitchFamily="34" charset="0"/>
              <a:buChar char="•"/>
            </a:pPr>
            <a:r>
              <a:rPr lang="en-US" sz="2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Provides a platform for re-inventing and re-engineering the government.</a:t>
            </a:r>
          </a:p>
          <a:p>
            <a:pPr algn="l">
              <a:buFont typeface="Arial" panose="020B0604020202020204" pitchFamily="34" charset="0"/>
              <a:buChar char="•"/>
            </a:pPr>
            <a:r>
              <a:rPr lang="en-US" sz="2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Promote innovation by releasing staff energy and time from unproductive procedures.</a:t>
            </a:r>
          </a:p>
          <a:p>
            <a:pPr algn="l">
              <a:buFont typeface="Arial" panose="020B0604020202020204" pitchFamily="34" charset="0"/>
              <a:buChar char="•"/>
            </a:pPr>
            <a:r>
              <a:rPr lang="en-US" sz="2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Transform the government work culture and ethics.</a:t>
            </a:r>
          </a:p>
          <a:p>
            <a:pPr algn="l">
              <a:buFont typeface="Arial" panose="020B0604020202020204" pitchFamily="34" charset="0"/>
              <a:buChar char="•"/>
            </a:pPr>
            <a:r>
              <a:rPr lang="en-US" sz="2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Promote greater collaboration in the work place and effective knowledge management. </a:t>
            </a:r>
            <a:endParaRPr lang="en-US" sz="2600" dirty="0">
              <a:solidFill>
                <a:srgbClr val="333333"/>
              </a:solidFill>
              <a:latin typeface="Calibri" panose="020F0502020204030204" pitchFamily="34" charset="0"/>
              <a:ea typeface="Calibri" panose="020F0502020204030204" pitchFamily="34" charset="0"/>
              <a:cs typeface="Calibri" panose="020F0502020204030204" pitchFamily="34" charset="0"/>
            </a:endParaRPr>
          </a:p>
          <a:p>
            <a:pPr algn="l">
              <a:buFont typeface="Arial" panose="020B0604020202020204" pitchFamily="34" charset="0"/>
              <a:buChar char="•"/>
            </a:pPr>
            <a:r>
              <a:rPr lang="en-US" sz="2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Flexible working . </a:t>
            </a:r>
          </a:p>
          <a:p>
            <a:pPr marL="0" indent="0">
              <a:buNone/>
            </a:pPr>
            <a:endParaRPr lang="en-IN"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3596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85808-B83A-338D-2EA3-7F0A2A0D9713}"/>
              </a:ext>
            </a:extLst>
          </p:cNvPr>
          <p:cNvSpPr>
            <a:spLocks noGrp="1"/>
          </p:cNvSpPr>
          <p:nvPr>
            <p:ph type="title"/>
          </p:nvPr>
        </p:nvSpPr>
        <p:spPr/>
        <p:txBody>
          <a:bodyPr/>
          <a:lstStyle/>
          <a:p>
            <a:r>
              <a:rPr lang="en-US" b="1" dirty="0"/>
              <a:t>Good Governance Initiatives</a:t>
            </a:r>
            <a:endParaRPr lang="en-IN" b="1" dirty="0"/>
          </a:p>
        </p:txBody>
      </p:sp>
      <p:sp>
        <p:nvSpPr>
          <p:cNvPr id="3" name="Content Placeholder 2">
            <a:extLst>
              <a:ext uri="{FF2B5EF4-FFF2-40B4-BE49-F238E27FC236}">
                <a16:creationId xmlns:a16="http://schemas.microsoft.com/office/drawing/2014/main" id="{2A574890-FCC3-874C-C400-1834C50AB82A}"/>
              </a:ext>
            </a:extLst>
          </p:cNvPr>
          <p:cNvSpPr>
            <a:spLocks noGrp="1"/>
          </p:cNvSpPr>
          <p:nvPr>
            <p:ph idx="1"/>
          </p:nvPr>
        </p:nvSpPr>
        <p:spPr/>
        <p:txBody>
          <a:bodyPr>
            <a:normAutofit fontScale="85000" lnSpcReduction="20000"/>
          </a:bodyPr>
          <a:lstStyle/>
          <a:p>
            <a:r>
              <a:rPr lang="en-US" sz="2800" b="1" dirty="0"/>
              <a:t>PSGA</a:t>
            </a:r>
          </a:p>
          <a:p>
            <a:r>
              <a:rPr lang="en-US" sz="2800" b="1" dirty="0"/>
              <a:t>GPDP</a:t>
            </a:r>
          </a:p>
          <a:p>
            <a:r>
              <a:rPr lang="en-US" sz="2800" b="1" dirty="0"/>
              <a:t>Digital Services Initiative</a:t>
            </a:r>
          </a:p>
          <a:p>
            <a:r>
              <a:rPr lang="en-US" sz="2800" b="1" dirty="0"/>
              <a:t>B2V</a:t>
            </a:r>
          </a:p>
          <a:p>
            <a:r>
              <a:rPr lang="en-US" sz="2800" b="1" dirty="0"/>
              <a:t>IGRAMS</a:t>
            </a:r>
          </a:p>
          <a:p>
            <a:r>
              <a:rPr lang="en-US" sz="2800" b="1" dirty="0"/>
              <a:t>BEAMS Portal</a:t>
            </a:r>
          </a:p>
          <a:p>
            <a:r>
              <a:rPr lang="en-US" sz="2800" b="1" dirty="0"/>
              <a:t>EPM</a:t>
            </a:r>
          </a:p>
          <a:p>
            <a:r>
              <a:rPr lang="en-US" sz="2800" b="1" dirty="0"/>
              <a:t>E-office</a:t>
            </a:r>
          </a:p>
          <a:p>
            <a:r>
              <a:rPr lang="en-US" sz="2800" b="1" dirty="0"/>
              <a:t>RTI (Right to Information Act)</a:t>
            </a:r>
          </a:p>
          <a:p>
            <a:pPr marL="0" indent="0">
              <a:buNone/>
            </a:pPr>
            <a:endParaRPr lang="en-US" dirty="0"/>
          </a:p>
          <a:p>
            <a:pPr marL="0" indent="0">
              <a:buNone/>
            </a:pPr>
            <a:endParaRPr lang="en-US" dirty="0"/>
          </a:p>
          <a:p>
            <a:endParaRPr lang="en-IN" dirty="0"/>
          </a:p>
        </p:txBody>
      </p:sp>
    </p:spTree>
    <p:extLst>
      <p:ext uri="{BB962C8B-B14F-4D97-AF65-F5344CB8AC3E}">
        <p14:creationId xmlns:p14="http://schemas.microsoft.com/office/powerpoint/2010/main" val="1415181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C38D9-97BB-382E-74AE-7F0F2FD430AB}"/>
              </a:ext>
            </a:extLst>
          </p:cNvPr>
          <p:cNvSpPr>
            <a:spLocks noGrp="1"/>
          </p:cNvSpPr>
          <p:nvPr>
            <p:ph type="title"/>
          </p:nvPr>
        </p:nvSpPr>
        <p:spPr/>
        <p:txBody>
          <a:bodyPr/>
          <a:lstStyle/>
          <a:p>
            <a:r>
              <a:rPr lang="en-US" dirty="0"/>
              <a:t>E-Office</a:t>
            </a:r>
            <a:endParaRPr lang="en-IN" dirty="0"/>
          </a:p>
        </p:txBody>
      </p:sp>
      <p:pic>
        <p:nvPicPr>
          <p:cNvPr id="5" name="Content Placeholder 4" descr="A screenshot of a video game">
            <a:extLst>
              <a:ext uri="{FF2B5EF4-FFF2-40B4-BE49-F238E27FC236}">
                <a16:creationId xmlns:a16="http://schemas.microsoft.com/office/drawing/2014/main" id="{28EE9B21-2210-B247-6300-133BB7CF3E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4046" y="1341120"/>
            <a:ext cx="10339753" cy="4835843"/>
          </a:xfrm>
        </p:spPr>
      </p:pic>
    </p:spTree>
    <p:extLst>
      <p:ext uri="{BB962C8B-B14F-4D97-AF65-F5344CB8AC3E}">
        <p14:creationId xmlns:p14="http://schemas.microsoft.com/office/powerpoint/2010/main" val="29606154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A71807-B686-0DA2-69E0-FB9EDA373E77}"/>
              </a:ext>
            </a:extLst>
          </p:cNvPr>
          <p:cNvSpPr>
            <a:spLocks noGrp="1"/>
          </p:cNvSpPr>
          <p:nvPr>
            <p:ph idx="1"/>
          </p:nvPr>
        </p:nvSpPr>
        <p:spPr>
          <a:xfrm>
            <a:off x="838200" y="416560"/>
            <a:ext cx="10515600" cy="5760403"/>
          </a:xfrm>
        </p:spPr>
        <p:txBody>
          <a:bodyPr/>
          <a:lstStyle/>
          <a:p>
            <a:pPr algn="ctr">
              <a:buNone/>
            </a:pPr>
            <a:r>
              <a:rPr lang="en-IN" sz="2800" dirty="0"/>
              <a:t>	      </a:t>
            </a:r>
          </a:p>
          <a:p>
            <a:pPr algn="ctr">
              <a:buNone/>
            </a:pPr>
            <a:r>
              <a:rPr lang="en-IN" sz="3200" b="1" u="sng" dirty="0"/>
              <a:t>Rights under the Act: </a:t>
            </a:r>
          </a:p>
          <a:p>
            <a:pPr algn="just">
              <a:buNone/>
            </a:pPr>
            <a:endParaRPr lang="en-US" sz="2800" dirty="0"/>
          </a:p>
          <a:p>
            <a:pPr marL="920750" indent="-457200" algn="just">
              <a:buFont typeface="Wingdings" pitchFamily="2" charset="2"/>
              <a:buChar char="Ø"/>
            </a:pPr>
            <a:r>
              <a:rPr lang="en-IN" sz="2800" dirty="0"/>
              <a:t>Access to the public service within stipulated time in transparent manner;</a:t>
            </a:r>
            <a:endParaRPr lang="en-US" sz="2800" dirty="0"/>
          </a:p>
          <a:p>
            <a:pPr marL="920750" indent="-457200" algn="just">
              <a:buFont typeface="Wingdings" pitchFamily="2" charset="2"/>
              <a:buChar char="Ø"/>
            </a:pPr>
            <a:r>
              <a:rPr lang="en-IN" sz="2800" dirty="0"/>
              <a:t>Enforce accountability of the Designated Officers for any lapse/deficiency in service ; and</a:t>
            </a:r>
            <a:endParaRPr lang="en-US" sz="2800" dirty="0"/>
          </a:p>
          <a:p>
            <a:pPr marL="914400" indent="-450850" algn="just">
              <a:buFont typeface="Wingdings" pitchFamily="2" charset="2"/>
              <a:buChar char="Ø"/>
            </a:pPr>
            <a:r>
              <a:rPr lang="en-IN" sz="2800" dirty="0"/>
              <a:t>Avail compensation for non-providing or deficiency in service.</a:t>
            </a:r>
            <a:endParaRPr lang="en-US" sz="2800" dirty="0"/>
          </a:p>
          <a:p>
            <a:pPr marL="0" indent="0">
              <a:buNone/>
            </a:pPr>
            <a:endParaRPr lang="en-IN" dirty="0"/>
          </a:p>
        </p:txBody>
      </p:sp>
    </p:spTree>
    <p:extLst>
      <p:ext uri="{BB962C8B-B14F-4D97-AF65-F5344CB8AC3E}">
        <p14:creationId xmlns:p14="http://schemas.microsoft.com/office/powerpoint/2010/main" val="4124129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F90397-EBE0-29F3-EF83-DE916D4AD5CE}"/>
              </a:ext>
            </a:extLst>
          </p:cNvPr>
          <p:cNvSpPr>
            <a:spLocks noGrp="1"/>
          </p:cNvSpPr>
          <p:nvPr>
            <p:ph idx="1"/>
          </p:nvPr>
        </p:nvSpPr>
        <p:spPr>
          <a:xfrm>
            <a:off x="2589212" y="1016000"/>
            <a:ext cx="8915400" cy="4895222"/>
          </a:xfrm>
        </p:spPr>
        <p:txBody>
          <a:bodyPr>
            <a:normAutofit/>
          </a:bodyPr>
          <a:lstStyle/>
          <a:p>
            <a:pPr marL="0" indent="0">
              <a:buNone/>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b="1" dirty="0">
              <a:latin typeface="Calibri" panose="020F0502020204030204" pitchFamily="34" charset="0"/>
              <a:ea typeface="Calibri" panose="020F0502020204030204" pitchFamily="34" charset="0"/>
              <a:cs typeface="Calibri" panose="020F0502020204030204" pitchFamily="34" charset="0"/>
            </a:endParaRPr>
          </a:p>
          <a:p>
            <a:pPr marL="0" indent="0" algn="r">
              <a:buNone/>
            </a:pPr>
            <a:r>
              <a:rPr lang="en-US" sz="5400" b="1" dirty="0">
                <a:latin typeface="Calibri" panose="020F0502020204030204" pitchFamily="34" charset="0"/>
                <a:ea typeface="Calibri" panose="020F0502020204030204" pitchFamily="34" charset="0"/>
                <a:cs typeface="Calibri" panose="020F0502020204030204" pitchFamily="34" charset="0"/>
              </a:rPr>
              <a:t>Thanks</a:t>
            </a:r>
            <a:endParaRPr lang="en-IN" sz="54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2713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9C971-3CEC-F616-5652-E9BB50BFE6B7}"/>
              </a:ext>
            </a:extLst>
          </p:cNvPr>
          <p:cNvSpPr>
            <a:spLocks noGrp="1"/>
          </p:cNvSpPr>
          <p:nvPr>
            <p:ph type="title"/>
          </p:nvPr>
        </p:nvSpPr>
        <p:spPr>
          <a:xfrm>
            <a:off x="1971041" y="624110"/>
            <a:ext cx="9533572" cy="1280890"/>
          </a:xfrm>
        </p:spPr>
        <p:txBody>
          <a:bodyPr/>
          <a:lstStyle/>
          <a:p>
            <a:r>
              <a:rPr lang="en-US" b="1" dirty="0"/>
              <a:t>PSGA (Public Service Guarantee Act)</a:t>
            </a:r>
            <a:endParaRPr lang="en-IN" b="1" dirty="0"/>
          </a:p>
        </p:txBody>
      </p:sp>
      <p:sp>
        <p:nvSpPr>
          <p:cNvPr id="3" name="Content Placeholder 2">
            <a:extLst>
              <a:ext uri="{FF2B5EF4-FFF2-40B4-BE49-F238E27FC236}">
                <a16:creationId xmlns:a16="http://schemas.microsoft.com/office/drawing/2014/main" id="{654BB226-86BB-E996-293C-022579023742}"/>
              </a:ext>
            </a:extLst>
          </p:cNvPr>
          <p:cNvSpPr>
            <a:spLocks noGrp="1"/>
          </p:cNvSpPr>
          <p:nvPr>
            <p:ph idx="1"/>
          </p:nvPr>
        </p:nvSpPr>
        <p:spPr>
          <a:xfrm>
            <a:off x="838200" y="1503680"/>
            <a:ext cx="10515600" cy="4989195"/>
          </a:xfrm>
        </p:spPr>
        <p:txBody>
          <a:bodyPr>
            <a:normAutofit fontScale="77500" lnSpcReduction="20000"/>
          </a:bodyPr>
          <a:lstStyle/>
          <a:p>
            <a:pPr marL="0" indent="0">
              <a:buNone/>
            </a:pPr>
            <a:r>
              <a:rPr lang="en-US" sz="4400" b="1" i="0" dirty="0">
                <a:solidFill>
                  <a:srgbClr val="4D5156"/>
                </a:solidFill>
                <a:effectLst/>
                <a:latin typeface="Google Sans"/>
              </a:rPr>
              <a:t>The PSGA, which was the first act of its kind in the world, </a:t>
            </a:r>
            <a:r>
              <a:rPr lang="en-US" sz="4400" b="1" i="0" dirty="0">
                <a:solidFill>
                  <a:srgbClr val="040C28"/>
                </a:solidFill>
                <a:effectLst/>
                <a:latin typeface="Google Sans"/>
              </a:rPr>
              <a:t>guaranteed that citizens would receive specified public services within certain timeframes</a:t>
            </a:r>
            <a:r>
              <a:rPr lang="en-US" sz="4400" b="1" i="0" dirty="0">
                <a:solidFill>
                  <a:srgbClr val="4D5156"/>
                </a:solidFill>
                <a:effectLst/>
                <a:latin typeface="Google Sans"/>
              </a:rPr>
              <a:t>.</a:t>
            </a:r>
          </a:p>
          <a:p>
            <a:pPr marL="0" indent="0">
              <a:buNone/>
            </a:pPr>
            <a:endParaRPr lang="en-US" dirty="0">
              <a:solidFill>
                <a:srgbClr val="4D5156"/>
              </a:solidFill>
              <a:latin typeface="Google Sans"/>
            </a:endParaRPr>
          </a:p>
          <a:p>
            <a:pPr marL="0" indent="0">
              <a:buNone/>
            </a:pPr>
            <a:r>
              <a:rPr lang="en-US" sz="3600" b="1" u="sng" dirty="0"/>
              <a:t>Objectives of the Act: </a:t>
            </a:r>
          </a:p>
          <a:p>
            <a:pPr marL="514350" indent="-514350">
              <a:buAutoNum type="arabicPeriod"/>
            </a:pPr>
            <a:r>
              <a:rPr lang="en-US" sz="2900" dirty="0"/>
              <a:t>It aims at increasing transparency and public accountability. </a:t>
            </a:r>
          </a:p>
          <a:p>
            <a:pPr marL="514350" indent="-514350">
              <a:buAutoNum type="arabicPeriod"/>
            </a:pPr>
            <a:r>
              <a:rPr lang="en-US" sz="2900" dirty="0"/>
              <a:t>It aims at empowering general public to enforce upon the administration their right of receiving prompt delivery of public services on various fronts of day-to-day life importance within a specified timeline.</a:t>
            </a:r>
          </a:p>
          <a:p>
            <a:pPr marL="514350" indent="-514350">
              <a:buAutoNum type="arabicPeriod"/>
            </a:pPr>
            <a:r>
              <a:rPr lang="en-US" sz="2900" dirty="0"/>
              <a:t>It reduces the gap between Administration and People </a:t>
            </a:r>
          </a:p>
          <a:p>
            <a:pPr marL="514350" indent="-514350">
              <a:buAutoNum type="arabicPeriod"/>
            </a:pPr>
            <a:r>
              <a:rPr lang="en-US" sz="2900" dirty="0"/>
              <a:t>It would nurture good governance in the State. </a:t>
            </a:r>
          </a:p>
          <a:p>
            <a:pPr marL="514350" indent="-514350">
              <a:buAutoNum type="arabicPeriod"/>
            </a:pPr>
            <a:r>
              <a:rPr lang="en-US" sz="2900" dirty="0"/>
              <a:t>It would curb red-</a:t>
            </a:r>
            <a:r>
              <a:rPr lang="en-US" sz="2900" dirty="0" err="1"/>
              <a:t>tapism</a:t>
            </a:r>
            <a:r>
              <a:rPr lang="en-US" sz="2900" dirty="0"/>
              <a:t>.</a:t>
            </a:r>
            <a:endParaRPr lang="en-IN" sz="2900" dirty="0"/>
          </a:p>
        </p:txBody>
      </p:sp>
    </p:spTree>
    <p:extLst>
      <p:ext uri="{BB962C8B-B14F-4D97-AF65-F5344CB8AC3E}">
        <p14:creationId xmlns:p14="http://schemas.microsoft.com/office/powerpoint/2010/main" val="1264586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A64EF-40CB-FAAE-B57F-82C7241F8D92}"/>
              </a:ext>
            </a:extLst>
          </p:cNvPr>
          <p:cNvSpPr>
            <a:spLocks noGrp="1"/>
          </p:cNvSpPr>
          <p:nvPr>
            <p:ph type="title"/>
          </p:nvPr>
        </p:nvSpPr>
        <p:spPr/>
        <p:txBody>
          <a:bodyPr/>
          <a:lstStyle/>
          <a:p>
            <a:r>
              <a:rPr lang="en-US" b="1" dirty="0"/>
              <a:t>GPDP (Gram Panchayat Development Program)</a:t>
            </a:r>
            <a:endParaRPr lang="en-IN" b="1" dirty="0"/>
          </a:p>
        </p:txBody>
      </p:sp>
      <p:sp>
        <p:nvSpPr>
          <p:cNvPr id="3" name="Content Placeholder 2">
            <a:extLst>
              <a:ext uri="{FF2B5EF4-FFF2-40B4-BE49-F238E27FC236}">
                <a16:creationId xmlns:a16="http://schemas.microsoft.com/office/drawing/2014/main" id="{140B61A7-1EB3-701C-309A-E0EBFC34B584}"/>
              </a:ext>
            </a:extLst>
          </p:cNvPr>
          <p:cNvSpPr>
            <a:spLocks noGrp="1"/>
          </p:cNvSpPr>
          <p:nvPr>
            <p:ph idx="1"/>
          </p:nvPr>
        </p:nvSpPr>
        <p:spPr/>
        <p:txBody>
          <a:bodyPr>
            <a:normAutofit/>
          </a:bodyPr>
          <a:lstStyle/>
          <a:p>
            <a:endParaRPr lang="en-US" sz="2400" dirty="0"/>
          </a:p>
          <a:p>
            <a:r>
              <a:rPr lang="en-US" sz="2400" dirty="0"/>
              <a:t>Gram Panchayat Development Plan (GPDP) has its own plan to be made by Gram Panchayats in </a:t>
            </a:r>
            <a:r>
              <a:rPr lang="en-US" sz="2400" dirty="0" err="1"/>
              <a:t>J&amp;k</a:t>
            </a:r>
            <a:r>
              <a:rPr lang="en-US" sz="2400" dirty="0"/>
              <a:t>, in which Panchayats formulate a far-reaching action plan for 'Social Justice and Economic Development' of their area.</a:t>
            </a:r>
          </a:p>
          <a:p>
            <a:endParaRPr lang="en-IN" sz="2400" dirty="0"/>
          </a:p>
        </p:txBody>
      </p:sp>
    </p:spTree>
    <p:extLst>
      <p:ext uri="{BB962C8B-B14F-4D97-AF65-F5344CB8AC3E}">
        <p14:creationId xmlns:p14="http://schemas.microsoft.com/office/powerpoint/2010/main" val="3052877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F619-3122-9D2A-ABE2-F7D481249D91}"/>
              </a:ext>
            </a:extLst>
          </p:cNvPr>
          <p:cNvSpPr>
            <a:spLocks noGrp="1"/>
          </p:cNvSpPr>
          <p:nvPr>
            <p:ph type="title"/>
          </p:nvPr>
        </p:nvSpPr>
        <p:spPr/>
        <p:txBody>
          <a:bodyPr/>
          <a:lstStyle/>
          <a:p>
            <a:r>
              <a:rPr lang="en-US" sz="3600" b="1" dirty="0"/>
              <a:t>Digital Services Initiative</a:t>
            </a:r>
            <a:endParaRPr lang="en-IN" dirty="0"/>
          </a:p>
        </p:txBody>
      </p:sp>
      <p:sp>
        <p:nvSpPr>
          <p:cNvPr id="3" name="Content Placeholder 2">
            <a:extLst>
              <a:ext uri="{FF2B5EF4-FFF2-40B4-BE49-F238E27FC236}">
                <a16:creationId xmlns:a16="http://schemas.microsoft.com/office/drawing/2014/main" id="{14032C47-EA6C-63B8-F478-5A3CCE84CB6D}"/>
              </a:ext>
            </a:extLst>
          </p:cNvPr>
          <p:cNvSpPr>
            <a:spLocks noGrp="1"/>
          </p:cNvSpPr>
          <p:nvPr>
            <p:ph idx="1"/>
          </p:nvPr>
        </p:nvSpPr>
        <p:spPr/>
        <p:txBody>
          <a:bodyPr/>
          <a:lstStyle/>
          <a:p>
            <a:r>
              <a:rPr lang="en-US" sz="1800" b="1" dirty="0"/>
              <a:t>Adhaar Biometric</a:t>
            </a:r>
          </a:p>
          <a:p>
            <a:r>
              <a:rPr lang="en-US" sz="1800" b="1" dirty="0"/>
              <a:t>Digital Payments</a:t>
            </a:r>
          </a:p>
          <a:p>
            <a:r>
              <a:rPr lang="en-US" b="1" dirty="0"/>
              <a:t>CSC (Common Service Centers)</a:t>
            </a:r>
          </a:p>
          <a:p>
            <a:r>
              <a:rPr lang="en-US" sz="1800" b="1" dirty="0"/>
              <a:t>Digi Dost and Digi </a:t>
            </a:r>
            <a:r>
              <a:rPr lang="en-US" sz="1800" b="1" dirty="0" err="1"/>
              <a:t>Sahayak</a:t>
            </a:r>
            <a:endParaRPr lang="en-US" sz="1800" b="1" dirty="0"/>
          </a:p>
          <a:p>
            <a:r>
              <a:rPr lang="en-US" sz="1800" b="1" dirty="0"/>
              <a:t>Mission </a:t>
            </a:r>
            <a:r>
              <a:rPr lang="en-US" sz="1800" b="1" dirty="0" err="1"/>
              <a:t>Karmayogi</a:t>
            </a:r>
            <a:endParaRPr lang="en-US" sz="1800" b="1" dirty="0"/>
          </a:p>
          <a:p>
            <a:r>
              <a:rPr lang="en-US" sz="1800" b="1" dirty="0"/>
              <a:t>E-Compendium</a:t>
            </a:r>
          </a:p>
          <a:p>
            <a:r>
              <a:rPr lang="en-US" sz="1800" b="1" dirty="0"/>
              <a:t>Digitalization of Land Records</a:t>
            </a:r>
            <a:endParaRPr lang="en-US" b="1" dirty="0"/>
          </a:p>
          <a:p>
            <a:endParaRPr lang="en-US" b="1" dirty="0"/>
          </a:p>
          <a:p>
            <a:endParaRPr lang="en-US" sz="1800" b="1" dirty="0"/>
          </a:p>
          <a:p>
            <a:endParaRPr lang="en-US" b="1" dirty="0"/>
          </a:p>
          <a:p>
            <a:endParaRPr lang="en-US" sz="1800" b="1" dirty="0"/>
          </a:p>
          <a:p>
            <a:endParaRPr lang="en-IN" dirty="0"/>
          </a:p>
        </p:txBody>
      </p:sp>
    </p:spTree>
    <p:extLst>
      <p:ext uri="{BB962C8B-B14F-4D97-AF65-F5344CB8AC3E}">
        <p14:creationId xmlns:p14="http://schemas.microsoft.com/office/powerpoint/2010/main" val="25077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C3AA7-42F9-FF06-E319-4D25EE7E0D9A}"/>
              </a:ext>
            </a:extLst>
          </p:cNvPr>
          <p:cNvSpPr>
            <a:spLocks noGrp="1"/>
          </p:cNvSpPr>
          <p:nvPr>
            <p:ph type="title"/>
          </p:nvPr>
        </p:nvSpPr>
        <p:spPr/>
        <p:txBody>
          <a:bodyPr/>
          <a:lstStyle/>
          <a:p>
            <a:pPr algn="ctr"/>
            <a:r>
              <a:rPr lang="en-US" b="1" dirty="0"/>
              <a:t>Adhaar Biometric</a:t>
            </a:r>
            <a:endParaRPr lang="en-IN" b="1" dirty="0"/>
          </a:p>
        </p:txBody>
      </p:sp>
      <p:sp>
        <p:nvSpPr>
          <p:cNvPr id="3" name="Content Placeholder 2">
            <a:extLst>
              <a:ext uri="{FF2B5EF4-FFF2-40B4-BE49-F238E27FC236}">
                <a16:creationId xmlns:a16="http://schemas.microsoft.com/office/drawing/2014/main" id="{DA6EB0CE-A4E1-4CC3-DD71-BE6B20A5AE2D}"/>
              </a:ext>
            </a:extLst>
          </p:cNvPr>
          <p:cNvSpPr>
            <a:spLocks noGrp="1"/>
          </p:cNvSpPr>
          <p:nvPr>
            <p:ph idx="1"/>
          </p:nvPr>
        </p:nvSpPr>
        <p:spPr/>
        <p:txBody>
          <a:bodyPr>
            <a:normAutofit fontScale="92500" lnSpcReduction="10000"/>
          </a:bodyPr>
          <a:lstStyle/>
          <a:p>
            <a:r>
              <a:rPr lang="en-US" sz="2400" dirty="0">
                <a:latin typeface="Calibri" panose="020F0502020204030204" pitchFamily="34" charset="0"/>
                <a:ea typeface="Calibri" panose="020F0502020204030204" pitchFamily="34" charset="0"/>
                <a:cs typeface="Calibri" panose="020F0502020204030204" pitchFamily="34" charset="0"/>
              </a:rPr>
              <a:t>Biometric Attendance System based on Aadhaar Authentication </a:t>
            </a:r>
          </a:p>
          <a:p>
            <a:r>
              <a:rPr lang="en-US" sz="2400" dirty="0">
                <a:latin typeface="Calibri" panose="020F0502020204030204" pitchFamily="34" charset="0"/>
                <a:ea typeface="Calibri" panose="020F0502020204030204" pitchFamily="34" charset="0"/>
                <a:cs typeface="Calibri" panose="020F0502020204030204" pitchFamily="34" charset="0"/>
              </a:rPr>
              <a:t>Attendance System with real time monitoring </a:t>
            </a:r>
          </a:p>
          <a:p>
            <a:r>
              <a:rPr lang="en-US" sz="2400" dirty="0">
                <a:latin typeface="Calibri" panose="020F0502020204030204" pitchFamily="34" charset="0"/>
                <a:ea typeface="Calibri" panose="020F0502020204030204" pitchFamily="34" charset="0"/>
                <a:cs typeface="Calibri" panose="020F0502020204030204" pitchFamily="34" charset="0"/>
              </a:rPr>
              <a:t>Comprehensive MIS </a:t>
            </a:r>
          </a:p>
          <a:p>
            <a:r>
              <a:rPr lang="en-US" sz="2400" dirty="0">
                <a:latin typeface="Calibri" panose="020F0502020204030204" pitchFamily="34" charset="0"/>
                <a:ea typeface="Calibri" panose="020F0502020204030204" pitchFamily="34" charset="0"/>
                <a:cs typeface="Calibri" panose="020F0502020204030204" pitchFamily="34" charset="0"/>
              </a:rPr>
              <a:t>Lightweight System- Does not requires any special hardware or algorithm </a:t>
            </a:r>
          </a:p>
          <a:p>
            <a:r>
              <a:rPr lang="en-US" sz="2400" dirty="0">
                <a:latin typeface="Calibri" panose="020F0502020204030204" pitchFamily="34" charset="0"/>
                <a:ea typeface="Calibri" panose="020F0502020204030204" pitchFamily="34" charset="0"/>
                <a:cs typeface="Calibri" panose="020F0502020204030204" pitchFamily="34" charset="0"/>
              </a:rPr>
              <a:t>Works on multiple platforms (Windows, Android, etc.) and form factors(Desktop and Tablets, etc.) </a:t>
            </a:r>
          </a:p>
          <a:p>
            <a:r>
              <a:rPr lang="en-US" sz="2400" dirty="0">
                <a:latin typeface="Calibri" panose="020F0502020204030204" pitchFamily="34" charset="0"/>
                <a:ea typeface="Calibri" panose="020F0502020204030204" pitchFamily="34" charset="0"/>
                <a:cs typeface="Calibri" panose="020F0502020204030204" pitchFamily="34" charset="0"/>
              </a:rPr>
              <a:t>Robust System- Self sustained for small power cuts </a:t>
            </a:r>
          </a:p>
          <a:p>
            <a:r>
              <a:rPr lang="en-US" sz="2400" dirty="0">
                <a:latin typeface="Calibri" panose="020F0502020204030204" pitchFamily="34" charset="0"/>
                <a:ea typeface="Calibri" panose="020F0502020204030204" pitchFamily="34" charset="0"/>
                <a:cs typeface="Calibri" panose="020F0502020204030204" pitchFamily="34" charset="0"/>
              </a:rPr>
              <a:t>Time taken to Record Attendance: 1-2 Seconds on </a:t>
            </a:r>
            <a:r>
              <a:rPr lang="en-US" sz="2400" dirty="0" err="1">
                <a:latin typeface="Calibri" panose="020F0502020204030204" pitchFamily="34" charset="0"/>
                <a:ea typeface="Calibri" panose="020F0502020204030204" pitchFamily="34" charset="0"/>
                <a:cs typeface="Calibri" panose="020F0502020204030204" pitchFamily="34" charset="0"/>
              </a:rPr>
              <a:t>WiFi</a:t>
            </a:r>
            <a:r>
              <a:rPr lang="en-US" sz="2400" dirty="0">
                <a:latin typeface="Calibri" panose="020F0502020204030204" pitchFamily="34" charset="0"/>
                <a:ea typeface="Calibri" panose="020F0502020204030204" pitchFamily="34" charset="0"/>
                <a:cs typeface="Calibri" panose="020F0502020204030204" pitchFamily="34" charset="0"/>
              </a:rPr>
              <a:t> and 8-11 Seconds on GPRS (SIM)</a:t>
            </a:r>
            <a:endParaRPr lang="en-IN"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74690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88B08-1DB5-ABC9-54A3-B41C8936E617}"/>
              </a:ext>
            </a:extLst>
          </p:cNvPr>
          <p:cNvSpPr>
            <a:spLocks noGrp="1"/>
          </p:cNvSpPr>
          <p:nvPr>
            <p:ph type="title"/>
          </p:nvPr>
        </p:nvSpPr>
        <p:spPr/>
        <p:txBody>
          <a:bodyPr/>
          <a:lstStyle/>
          <a:p>
            <a:pPr algn="ctr"/>
            <a:r>
              <a:rPr lang="en-IN" b="1" dirty="0"/>
              <a:t>AEBAS: Features</a:t>
            </a:r>
          </a:p>
        </p:txBody>
      </p:sp>
      <p:sp>
        <p:nvSpPr>
          <p:cNvPr id="3" name="Content Placeholder 2">
            <a:extLst>
              <a:ext uri="{FF2B5EF4-FFF2-40B4-BE49-F238E27FC236}">
                <a16:creationId xmlns:a16="http://schemas.microsoft.com/office/drawing/2014/main" id="{921A3B38-047C-E464-5807-C1A6FD1BF4E7}"/>
              </a:ext>
            </a:extLst>
          </p:cNvPr>
          <p:cNvSpPr>
            <a:spLocks noGrp="1"/>
          </p:cNvSpPr>
          <p:nvPr>
            <p:ph idx="1"/>
          </p:nvPr>
        </p:nvSpPr>
        <p:spPr>
          <a:xfrm>
            <a:off x="1686560" y="1686560"/>
            <a:ext cx="9946640" cy="4765040"/>
          </a:xfrm>
        </p:spPr>
        <p:txBody>
          <a:bodyPr>
            <a:normAutofit fontScale="92500" lnSpcReduction="20000"/>
          </a:bodyPr>
          <a:lstStyle/>
          <a:p>
            <a:r>
              <a:rPr lang="en-US" sz="1600" dirty="0">
                <a:latin typeface="Calibri" panose="020F0502020204030204" pitchFamily="34" charset="0"/>
                <a:ea typeface="Calibri" panose="020F0502020204030204" pitchFamily="34" charset="0"/>
                <a:cs typeface="Calibri" panose="020F0502020204030204" pitchFamily="34" charset="0"/>
              </a:rPr>
              <a:t>Simple to Deploy : No hardware locking </a:t>
            </a:r>
          </a:p>
          <a:p>
            <a:r>
              <a:rPr lang="en-US" sz="1600" dirty="0">
                <a:latin typeface="Calibri" panose="020F0502020204030204" pitchFamily="34" charset="0"/>
                <a:ea typeface="Calibri" panose="020F0502020204030204" pitchFamily="34" charset="0"/>
                <a:cs typeface="Calibri" panose="020F0502020204030204" pitchFamily="34" charset="0"/>
              </a:rPr>
              <a:t>Any Tablet/PC on any OS </a:t>
            </a:r>
          </a:p>
          <a:p>
            <a:r>
              <a:rPr lang="en-US" sz="1600" dirty="0">
                <a:latin typeface="Calibri" panose="020F0502020204030204" pitchFamily="34" charset="0"/>
                <a:ea typeface="Calibri" panose="020F0502020204030204" pitchFamily="34" charset="0"/>
                <a:cs typeface="Calibri" panose="020F0502020204030204" pitchFamily="34" charset="0"/>
              </a:rPr>
              <a:t>Fingerprint/Iris Scanner Device </a:t>
            </a:r>
          </a:p>
          <a:p>
            <a:r>
              <a:rPr lang="en-US" sz="1600" dirty="0">
                <a:latin typeface="Calibri" panose="020F0502020204030204" pitchFamily="34" charset="0"/>
                <a:ea typeface="Calibri" panose="020F0502020204030204" pitchFamily="34" charset="0"/>
                <a:cs typeface="Calibri" panose="020F0502020204030204" pitchFamily="34" charset="0"/>
              </a:rPr>
              <a:t>Ready to use software ( installs within seconds)</a:t>
            </a:r>
          </a:p>
          <a:p>
            <a:r>
              <a:rPr lang="en-US" sz="1600" dirty="0">
                <a:latin typeface="Calibri" panose="020F0502020204030204" pitchFamily="34" charset="0"/>
                <a:ea typeface="Calibri" panose="020F0502020204030204" pitchFamily="34" charset="0"/>
                <a:cs typeface="Calibri" panose="020F0502020204030204" pitchFamily="34" charset="0"/>
              </a:rPr>
              <a:t>Connectivity </a:t>
            </a:r>
          </a:p>
          <a:p>
            <a:r>
              <a:rPr lang="en-US" sz="1600" dirty="0">
                <a:latin typeface="Calibri" panose="020F0502020204030204" pitchFamily="34" charset="0"/>
                <a:ea typeface="Calibri" panose="020F0502020204030204" pitchFamily="34" charset="0"/>
                <a:cs typeface="Calibri" panose="020F0502020204030204" pitchFamily="34" charset="0"/>
              </a:rPr>
              <a:t>Package Box </a:t>
            </a:r>
          </a:p>
          <a:p>
            <a:r>
              <a:rPr lang="en-US" sz="1600" dirty="0">
                <a:latin typeface="Calibri" panose="020F0502020204030204" pitchFamily="34" charset="0"/>
                <a:ea typeface="Calibri" panose="020F0502020204030204" pitchFamily="34" charset="0"/>
                <a:cs typeface="Calibri" panose="020F0502020204030204" pitchFamily="34" charset="0"/>
              </a:rPr>
              <a:t>Affordable ( Total cost per device is less than Rs.10,000) </a:t>
            </a:r>
          </a:p>
          <a:p>
            <a:r>
              <a:rPr lang="en-US" sz="1600" dirty="0">
                <a:latin typeface="Calibri" panose="020F0502020204030204" pitchFamily="34" charset="0"/>
                <a:ea typeface="Calibri" panose="020F0502020204030204" pitchFamily="34" charset="0"/>
                <a:cs typeface="Calibri" panose="020F0502020204030204" pitchFamily="34" charset="0"/>
              </a:rPr>
              <a:t>Portable and easily re-locatable </a:t>
            </a:r>
          </a:p>
          <a:p>
            <a:r>
              <a:rPr lang="en-US" sz="1600" dirty="0">
                <a:latin typeface="Calibri" panose="020F0502020204030204" pitchFamily="34" charset="0"/>
                <a:ea typeface="Calibri" panose="020F0502020204030204" pitchFamily="34" charset="0"/>
                <a:cs typeface="Calibri" panose="020F0502020204030204" pitchFamily="34" charset="0"/>
              </a:rPr>
              <a:t>Fallback options for internet</a:t>
            </a:r>
          </a:p>
          <a:p>
            <a:r>
              <a:rPr lang="en-US" sz="1600" dirty="0">
                <a:latin typeface="Calibri" panose="020F0502020204030204" pitchFamily="34" charset="0"/>
                <a:ea typeface="Calibri" panose="020F0502020204030204" pitchFamily="34" charset="0"/>
                <a:cs typeface="Calibri" panose="020F0502020204030204" pitchFamily="34" charset="0"/>
              </a:rPr>
              <a:t>Works on </a:t>
            </a:r>
            <a:r>
              <a:rPr lang="en-US" sz="1600" dirty="0" err="1">
                <a:latin typeface="Calibri" panose="020F0502020204030204" pitchFamily="34" charset="0"/>
                <a:ea typeface="Calibri" panose="020F0502020204030204" pitchFamily="34" charset="0"/>
                <a:cs typeface="Calibri" panose="020F0502020204030204" pitchFamily="34" charset="0"/>
              </a:rPr>
              <a:t>WiFi</a:t>
            </a:r>
            <a:r>
              <a:rPr lang="en-US" sz="1600" dirty="0">
                <a:latin typeface="Calibri" panose="020F0502020204030204" pitchFamily="34" charset="0"/>
                <a:ea typeface="Calibri" panose="020F0502020204030204" pitchFamily="34" charset="0"/>
                <a:cs typeface="Calibri" panose="020F0502020204030204" pitchFamily="34" charset="0"/>
              </a:rPr>
              <a:t> as well as GPRS, </a:t>
            </a:r>
            <a:r>
              <a:rPr lang="en-US" sz="1600" dirty="0" err="1">
                <a:latin typeface="Calibri" panose="020F0502020204030204" pitchFamily="34" charset="0"/>
                <a:ea typeface="Calibri" panose="020F0502020204030204" pitchFamily="34" charset="0"/>
                <a:cs typeface="Calibri" panose="020F0502020204030204" pitchFamily="34" charset="0"/>
              </a:rPr>
              <a:t>WiFi</a:t>
            </a:r>
            <a:r>
              <a:rPr lang="en-US" sz="1600" dirty="0">
                <a:latin typeface="Calibri" panose="020F0502020204030204" pitchFamily="34" charset="0"/>
                <a:ea typeface="Calibri" panose="020F0502020204030204" pitchFamily="34" charset="0"/>
                <a:cs typeface="Calibri" panose="020F0502020204030204" pitchFamily="34" charset="0"/>
              </a:rPr>
              <a:t> being the primary. In case of </a:t>
            </a:r>
            <a:r>
              <a:rPr lang="en-US" sz="1600" dirty="0" err="1">
                <a:latin typeface="Calibri" panose="020F0502020204030204" pitchFamily="34" charset="0"/>
                <a:ea typeface="Calibri" panose="020F0502020204030204" pitchFamily="34" charset="0"/>
                <a:cs typeface="Calibri" panose="020F0502020204030204" pitchFamily="34" charset="0"/>
              </a:rPr>
              <a:t>WiFi</a:t>
            </a:r>
            <a:r>
              <a:rPr lang="en-US" sz="1600" dirty="0">
                <a:latin typeface="Calibri" panose="020F0502020204030204" pitchFamily="34" charset="0"/>
                <a:ea typeface="Calibri" panose="020F0502020204030204" pitchFamily="34" charset="0"/>
                <a:cs typeface="Calibri" panose="020F0502020204030204" pitchFamily="34" charset="0"/>
              </a:rPr>
              <a:t> failure the system automatically switches to GPRS mode. </a:t>
            </a:r>
          </a:p>
          <a:p>
            <a:r>
              <a:rPr lang="en-US" sz="1600" dirty="0">
                <a:latin typeface="Calibri" panose="020F0502020204030204" pitchFamily="34" charset="0"/>
                <a:ea typeface="Calibri" panose="020F0502020204030204" pitchFamily="34" charset="0"/>
                <a:cs typeface="Calibri" panose="020F0502020204030204" pitchFamily="34" charset="0"/>
              </a:rPr>
              <a:t>Remembers multiple </a:t>
            </a:r>
            <a:r>
              <a:rPr lang="en-US" sz="1600" dirty="0" err="1">
                <a:latin typeface="Calibri" panose="020F0502020204030204" pitchFamily="34" charset="0"/>
                <a:ea typeface="Calibri" panose="020F0502020204030204" pitchFamily="34" charset="0"/>
                <a:cs typeface="Calibri" panose="020F0502020204030204" pitchFamily="34" charset="0"/>
              </a:rPr>
              <a:t>WiFis</a:t>
            </a:r>
            <a:r>
              <a:rPr lang="en-US" sz="1600" dirty="0">
                <a:latin typeface="Calibri" panose="020F0502020204030204" pitchFamily="34" charset="0"/>
                <a:ea typeface="Calibri" panose="020F0502020204030204" pitchFamily="34" charset="0"/>
                <a:cs typeface="Calibri" panose="020F0502020204030204" pitchFamily="34" charset="0"/>
              </a:rPr>
              <a:t>. </a:t>
            </a:r>
          </a:p>
          <a:p>
            <a:r>
              <a:rPr lang="en-US" sz="1600" dirty="0">
                <a:latin typeface="Calibri" panose="020F0502020204030204" pitchFamily="34" charset="0"/>
                <a:ea typeface="Calibri" panose="020F0502020204030204" pitchFamily="34" charset="0"/>
                <a:cs typeface="Calibri" panose="020F0502020204030204" pitchFamily="34" charset="0"/>
              </a:rPr>
              <a:t>Multiple Access Points : Employee marks attendance from any location/Office. A person working in State Office can mark his attendance in a District/Block Office</a:t>
            </a:r>
          </a:p>
          <a:p>
            <a:r>
              <a:rPr lang="en-US" sz="1600" dirty="0">
                <a:latin typeface="Calibri" panose="020F0502020204030204" pitchFamily="34" charset="0"/>
                <a:ea typeface="Calibri" panose="020F0502020204030204" pitchFamily="34" charset="0"/>
                <a:cs typeface="Calibri" panose="020F0502020204030204" pitchFamily="34" charset="0"/>
              </a:rPr>
              <a:t>Online Self Registration requiring only Aadhaar, a scanned photograph and a working mobile number. </a:t>
            </a:r>
          </a:p>
          <a:p>
            <a:r>
              <a:rPr lang="en-US" sz="1600" dirty="0">
                <a:latin typeface="Calibri" panose="020F0502020204030204" pitchFamily="34" charset="0"/>
                <a:ea typeface="Calibri" panose="020F0502020204030204" pitchFamily="34" charset="0"/>
                <a:cs typeface="Calibri" panose="020F0502020204030204" pitchFamily="34" charset="0"/>
              </a:rPr>
              <a:t>SMS Alerts to employees in case of absence, late coming, early leaving or not closing their attendance.</a:t>
            </a:r>
            <a:endParaRPr lang="en-IN" sz="1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5790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44B1B-084D-2AF3-3D8E-63C1E64B019E}"/>
              </a:ext>
            </a:extLst>
          </p:cNvPr>
          <p:cNvSpPr>
            <a:spLocks noGrp="1"/>
          </p:cNvSpPr>
          <p:nvPr>
            <p:ph type="title"/>
          </p:nvPr>
        </p:nvSpPr>
        <p:spPr/>
        <p:txBody>
          <a:bodyPr/>
          <a:lstStyle/>
          <a:p>
            <a:pPr algn="ctr"/>
            <a:r>
              <a:rPr lang="en-IN" b="1" u="sng" dirty="0"/>
              <a:t>Advantages of AEBAS</a:t>
            </a:r>
          </a:p>
        </p:txBody>
      </p:sp>
      <p:sp>
        <p:nvSpPr>
          <p:cNvPr id="3" name="Content Placeholder 2">
            <a:extLst>
              <a:ext uri="{FF2B5EF4-FFF2-40B4-BE49-F238E27FC236}">
                <a16:creationId xmlns:a16="http://schemas.microsoft.com/office/drawing/2014/main" id="{B6C74483-9ED3-3594-F594-AEF45DFF8B75}"/>
              </a:ext>
            </a:extLst>
          </p:cNvPr>
          <p:cNvSpPr>
            <a:spLocks noGrp="1"/>
          </p:cNvSpPr>
          <p:nvPr>
            <p:ph idx="1"/>
          </p:nvPr>
        </p:nvSpPr>
        <p:spPr>
          <a:xfrm>
            <a:off x="1818640" y="1534160"/>
            <a:ext cx="9685972" cy="4805680"/>
          </a:xfrm>
        </p:spPr>
        <p:txBody>
          <a:bodyPr>
            <a:normAutofit/>
          </a:bodyPr>
          <a:lstStyle/>
          <a:p>
            <a:r>
              <a:rPr lang="en-US" dirty="0"/>
              <a:t>Low cost – easily deployable </a:t>
            </a:r>
          </a:p>
          <a:p>
            <a:r>
              <a:rPr lang="en-US" dirty="0"/>
              <a:t>Will ensure attendance recording in remote areas with mobile connectivity</a:t>
            </a:r>
          </a:p>
          <a:p>
            <a:r>
              <a:rPr lang="en-US" dirty="0"/>
              <a:t>No attendance registers required </a:t>
            </a:r>
          </a:p>
          <a:p>
            <a:r>
              <a:rPr lang="en-US" dirty="0"/>
              <a:t>No cards or other tokens required </a:t>
            </a:r>
          </a:p>
          <a:p>
            <a:r>
              <a:rPr lang="en-US" dirty="0"/>
              <a:t>Comprehensive MIS </a:t>
            </a:r>
          </a:p>
          <a:p>
            <a:r>
              <a:rPr lang="en-US" dirty="0"/>
              <a:t>Employee cannot</a:t>
            </a:r>
          </a:p>
          <a:p>
            <a:r>
              <a:rPr lang="en-US" dirty="0"/>
              <a:t>Mark attendance in back-date </a:t>
            </a:r>
          </a:p>
          <a:p>
            <a:r>
              <a:rPr lang="en-US" dirty="0"/>
              <a:t>Mark someone else’s attendance </a:t>
            </a:r>
          </a:p>
          <a:p>
            <a:r>
              <a:rPr lang="en-US" dirty="0"/>
              <a:t>Can be used for live test of our pensioners </a:t>
            </a:r>
          </a:p>
          <a:p>
            <a:r>
              <a:rPr lang="en-US" dirty="0"/>
              <a:t>Tracks time of entry, exit hence MIS can track hours spent in office. </a:t>
            </a:r>
          </a:p>
          <a:p>
            <a:r>
              <a:rPr lang="en-US" dirty="0"/>
              <a:t>The whole AEBAS software is highly scalable.</a:t>
            </a:r>
            <a:endParaRPr lang="en-IN" dirty="0"/>
          </a:p>
        </p:txBody>
      </p:sp>
    </p:spTree>
    <p:extLst>
      <p:ext uri="{BB962C8B-B14F-4D97-AF65-F5344CB8AC3E}">
        <p14:creationId xmlns:p14="http://schemas.microsoft.com/office/powerpoint/2010/main" val="3205982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F1773-3910-E7D8-D7D4-8F7A9EA91CC8}"/>
              </a:ext>
            </a:extLst>
          </p:cNvPr>
          <p:cNvSpPr>
            <a:spLocks noGrp="1"/>
          </p:cNvSpPr>
          <p:nvPr>
            <p:ph type="title"/>
          </p:nvPr>
        </p:nvSpPr>
        <p:spPr/>
        <p:txBody>
          <a:bodyPr>
            <a:normAutofit/>
          </a:bodyPr>
          <a:lstStyle/>
          <a:p>
            <a:pPr algn="ctr"/>
            <a:r>
              <a:rPr lang="en-US" sz="4000" b="1" dirty="0"/>
              <a:t>Digital Payments</a:t>
            </a:r>
            <a:endParaRPr lang="en-IN" sz="4000" b="1" dirty="0"/>
          </a:p>
        </p:txBody>
      </p:sp>
      <p:sp>
        <p:nvSpPr>
          <p:cNvPr id="3" name="Content Placeholder 2">
            <a:extLst>
              <a:ext uri="{FF2B5EF4-FFF2-40B4-BE49-F238E27FC236}">
                <a16:creationId xmlns:a16="http://schemas.microsoft.com/office/drawing/2014/main" id="{B721109B-B536-B96D-85E5-E8ED82371A1F}"/>
              </a:ext>
            </a:extLst>
          </p:cNvPr>
          <p:cNvSpPr>
            <a:spLocks noGrp="1"/>
          </p:cNvSpPr>
          <p:nvPr>
            <p:ph idx="1"/>
          </p:nvPr>
        </p:nvSpPr>
        <p:spPr/>
        <p:txBody>
          <a:bodyPr>
            <a:normAutofit/>
          </a:bodyPr>
          <a:lstStyle/>
          <a:p>
            <a:r>
              <a:rPr lang="en-US" sz="2800" b="0" i="0" dirty="0">
                <a:solidFill>
                  <a:srgbClr val="4D5156"/>
                </a:solidFill>
                <a:effectLst/>
                <a:latin typeface="Google Sans"/>
              </a:rPr>
              <a:t>A digital payment, sometimes called an electronic payment, is </a:t>
            </a:r>
            <a:r>
              <a:rPr lang="en-US" sz="2800" b="0" i="0" dirty="0">
                <a:solidFill>
                  <a:srgbClr val="040C28"/>
                </a:solidFill>
                <a:effectLst/>
                <a:latin typeface="Google Sans"/>
              </a:rPr>
              <a:t>the transfer of value from one payment account to another using a digital device or channel</a:t>
            </a:r>
            <a:r>
              <a:rPr lang="en-US" sz="2800" b="0" i="0" dirty="0">
                <a:solidFill>
                  <a:srgbClr val="4D5156"/>
                </a:solidFill>
                <a:effectLst/>
                <a:latin typeface="Google Sans"/>
              </a:rPr>
              <a:t>.</a:t>
            </a:r>
          </a:p>
          <a:p>
            <a:r>
              <a:rPr lang="en-US" sz="2800" dirty="0">
                <a:solidFill>
                  <a:srgbClr val="4D5156"/>
                </a:solidFill>
                <a:latin typeface="Google Sans"/>
              </a:rPr>
              <a:t>Benefit oriented schemes have been switched over to electronic payment mode.</a:t>
            </a:r>
          </a:p>
          <a:p>
            <a:pPr marL="0" indent="0">
              <a:buNone/>
            </a:pPr>
            <a:endParaRPr lang="en-IN" sz="2800" dirty="0"/>
          </a:p>
        </p:txBody>
      </p:sp>
    </p:spTree>
    <p:extLst>
      <p:ext uri="{BB962C8B-B14F-4D97-AF65-F5344CB8AC3E}">
        <p14:creationId xmlns:p14="http://schemas.microsoft.com/office/powerpoint/2010/main" val="57388934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250</TotalTime>
  <Words>1211</Words>
  <Application>Microsoft Office PowerPoint</Application>
  <PresentationFormat>Widescreen</PresentationFormat>
  <Paragraphs>117</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Century Gothic</vt:lpstr>
      <vt:lpstr>Google Sans</vt:lpstr>
      <vt:lpstr>Times New Roman</vt:lpstr>
      <vt:lpstr>Wingdings</vt:lpstr>
      <vt:lpstr>Wingdings 3</vt:lpstr>
      <vt:lpstr>Wisp</vt:lpstr>
      <vt:lpstr>Good Governance</vt:lpstr>
      <vt:lpstr>Good Governance Initiatives</vt:lpstr>
      <vt:lpstr>PSGA (Public Service Guarantee Act)</vt:lpstr>
      <vt:lpstr>GPDP (Gram Panchayat Development Program)</vt:lpstr>
      <vt:lpstr>Digital Services Initiative</vt:lpstr>
      <vt:lpstr>Adhaar Biometric</vt:lpstr>
      <vt:lpstr>AEBAS: Features</vt:lpstr>
      <vt:lpstr>Advantages of AEBAS</vt:lpstr>
      <vt:lpstr>Digital Payments</vt:lpstr>
      <vt:lpstr>CSC (Common Service Centers)</vt:lpstr>
      <vt:lpstr>DIGI Dost and DIGI Sahayak </vt:lpstr>
      <vt:lpstr>Mission Karmayogi</vt:lpstr>
      <vt:lpstr>E-Compendium</vt:lpstr>
      <vt:lpstr>Digitization of Land Records</vt:lpstr>
      <vt:lpstr>B2V (Back to Village)</vt:lpstr>
      <vt:lpstr>JK-IGRAMS</vt:lpstr>
      <vt:lpstr>BEAMS (Budget Estimation Allocation Monitoring System) </vt:lpstr>
      <vt:lpstr>EPM (Employee Performance Monitoring Portal)</vt:lpstr>
      <vt:lpstr>E-Office</vt:lpstr>
      <vt:lpstr>E-Office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Governance</dc:title>
  <dc:creator>Aamir Bhat</dc:creator>
  <cp:lastModifiedBy>Rahul Kumar</cp:lastModifiedBy>
  <cp:revision>8</cp:revision>
  <dcterms:created xsi:type="dcterms:W3CDTF">2023-08-19T05:43:44Z</dcterms:created>
  <dcterms:modified xsi:type="dcterms:W3CDTF">2023-08-21T09:46:09Z</dcterms:modified>
</cp:coreProperties>
</file>